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7" r:id="rId7"/>
    <p:sldId id="264" r:id="rId8"/>
    <p:sldId id="269" r:id="rId9"/>
    <p:sldId id="265" r:id="rId10"/>
    <p:sldId id="270" r:id="rId11"/>
    <p:sldId id="263" r:id="rId12"/>
    <p:sldId id="268" r:id="rId13"/>
    <p:sldId id="266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6348-8A50-4797-94F9-54B60529880F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3DF4-4601-4321-A1F9-1DC8AFF6A26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 noChangeArrowheads="1"/>
          </p:cNvSpPr>
          <p:nvPr>
            <p:ph type="ctrTitle"/>
          </p:nvPr>
        </p:nvSpPr>
        <p:spPr>
          <a:xfrm>
            <a:off x="558585" y="1724085"/>
            <a:ext cx="11088688" cy="3582519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6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</a:t>
            </a:r>
            <a:r>
              <a:rPr lang="fr-FR" altLang="fr-FR" sz="6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r>
              <a:rPr lang="fr-FR" altLang="fr-FR" sz="6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6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                     </a:t>
            </a:r>
            <a:r>
              <a:rPr lang="fr-FR" altLang="fr-FR" sz="2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 </a:t>
            </a:r>
            <a: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Site</a:t>
            </a:r>
            <a: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d’information et d’échange et association  « par et pour les patients  »</a:t>
            </a:r>
            <a:b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fr-FR" alt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SFORL 2023 : Table ronde « Cancer de la thyroïde : </a:t>
            </a:r>
            <a:b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fr-FR" alt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préservation, désescalade et qualité de vie »</a:t>
            </a:r>
            <a:endParaRPr lang="fr-FR" altLang="fr-FR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628900" y="4037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fr-FR" altLang="fr-FR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25" y="1529746"/>
            <a:ext cx="12731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52176" y="1755715"/>
            <a:ext cx="10823601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Conclusions :</a:t>
            </a:r>
          </a:p>
          <a:p>
            <a:pPr eaLnBrk="1" hangingPunct="1"/>
            <a:endParaRPr lang="fr-FR" alt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qualité de vie des personnes opérées de la thyroïde est inférieure à celle de la population générale.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pathologie elle-même (cancer où non) n’influence </a:t>
            </a:r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pas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la qualité de vie.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Celle-ci dépend du </a:t>
            </a:r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soutien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dont bénéficie le patient, de </a:t>
            </a:r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l’information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reçue et des </a:t>
            </a:r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effets secondaires 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(y compris la prise de poids).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L'ablation 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totale de la thyroïde n'est pas une opération bénigne !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Une 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approche plus conservatrice pourrait être bénéfique aux patients.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Nécessité 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d’améliorer le diagnostic </a:t>
            </a:r>
            <a:r>
              <a:rPr lang="fr-FR" alt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pré-opératoire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pour opérer moins de nodules « bénins », ainsi que les alternatives non chirurgicales.</a:t>
            </a: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Les 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patients d'aujourd'hui sont actifs et souhaitent de plus en plus participer aux décisions et à la prise en charge de leur maladie.</a:t>
            </a:r>
          </a:p>
        </p:txBody>
      </p:sp>
    </p:spTree>
    <p:extLst>
      <p:ext uri="{BB962C8B-B14F-4D97-AF65-F5344CB8AC3E}">
        <p14:creationId xmlns:p14="http://schemas.microsoft.com/office/powerpoint/2010/main" val="21162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55" y="1602443"/>
            <a:ext cx="3944694" cy="497296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71730" y="1686580"/>
            <a:ext cx="714692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Etude « Cancer de la thyroïde : prise en charge et qualité de vie » (Allemagne/France)</a:t>
            </a:r>
          </a:p>
          <a:p>
            <a:pPr eaLnBrk="1" hangingPunct="1"/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Questionnaire bilingue, en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ligne 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 mars à juin 2016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Forums Vivre sans Thyroïde et </a:t>
            </a:r>
            <a:r>
              <a:rPr lang="fr-FR" altLang="en-US" sz="19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Ohne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19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Schilddrüse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Leben</a:t>
            </a:r>
            <a:endParaRPr lang="fr-FR" altLang="en-US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1217 répondants (629 en Allemagne,  394 en France)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85% de femmes. 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75% diagnostiqués entre 20 et 50 ans, 72% en rémission complète.</a:t>
            </a:r>
          </a:p>
          <a:p>
            <a:pPr eaLnBrk="1" hangingPunct="1">
              <a:spcAft>
                <a:spcPts val="1200"/>
              </a:spcAft>
            </a:pPr>
            <a:endParaRPr lang="fr-FR" altLang="en-US" sz="19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Résultats présentés au congrès SFE 2016 (Poster) et au World </a:t>
            </a:r>
            <a:r>
              <a:rPr lang="fr-FR" altLang="en-US" sz="19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Congress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on </a:t>
            </a:r>
            <a:r>
              <a:rPr lang="fr-FR" altLang="en-US" sz="19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Thyroid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Cancer (WCTC) à Boston en juillet 2017</a:t>
            </a:r>
            <a:endParaRPr lang="fr-FR" altLang="en-US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52176" y="1755715"/>
            <a:ext cx="10823601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Conclusions :</a:t>
            </a:r>
          </a:p>
          <a:p>
            <a:pPr eaLnBrk="1" hangingPunct="1"/>
            <a:endParaRPr lang="fr-FR" altLang="en-US" sz="2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Il y a de légers progrès concernant l’information des patients. Mais le diagnostic d’un cancer de la thyroïde a un large impact sur la qualité de vie.</a:t>
            </a:r>
          </a:p>
          <a:p>
            <a:pPr eaLnBrk="1" hangingPunct="1"/>
            <a:endParaRPr lang="fr-FR" alt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améliorer :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l’information sur la maladie et sur les options thérapeutiques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l’accès au dossier médical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 contact avec l’équipe médicale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 soutien psychologique</a:t>
            </a:r>
          </a:p>
          <a:p>
            <a:pPr marL="342900" indent="-342900" eaLnBrk="1" hangingPunct="1"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mise en relation avec d’autres patients et avec des associations de patients</a:t>
            </a:r>
          </a:p>
          <a:p>
            <a:pPr marL="342900" indent="-342900" eaLnBrk="1" hangingPunct="1">
              <a:spcBef>
                <a:spcPts val="600"/>
              </a:spcBef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 diagnostic </a:t>
            </a:r>
            <a:r>
              <a:rPr lang="fr-FR" altLang="en-US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pré-opératoire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(en Allemagne, beaucoup plus de chirurgies qu’en France, mais beaucoup moins de cancers détectés à l’</a:t>
            </a:r>
            <a:r>
              <a:rPr lang="fr-FR" altLang="en-US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anapath</a:t>
            </a:r>
            <a:r>
              <a:rPr lang="fr-FR" alt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ZoneTexte 1"/>
          <p:cNvSpPr txBox="1"/>
          <p:nvPr/>
        </p:nvSpPr>
        <p:spPr>
          <a:xfrm>
            <a:off x="753269" y="1601787"/>
            <a:ext cx="8094662" cy="464742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Nodules : opérer moins ? Opérer mieux ?</a:t>
            </a: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Ponctionner 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Recherche de mutation 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Opérer 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Lobectomie </a:t>
            </a: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vs. </a:t>
            </a: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</a:t>
            </a: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thyroïdectomie 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totale 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Méthodes non </a:t>
            </a: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chirurgicales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(thermoablation…) ?</a:t>
            </a: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Surveillance active 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Importance 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du </a:t>
            </a:r>
            <a:r>
              <a:rPr lang="fr-FR" sz="19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DIALOGUE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… 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pour permettre une </a:t>
            </a:r>
            <a:r>
              <a:rPr lang="fr-FR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décision médicale partagée 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et le recueil d’un </a:t>
            </a:r>
            <a:r>
              <a:rPr lang="fr-FR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consentement éclairé </a:t>
            </a:r>
            <a:r>
              <a:rPr lang="fr-FR" sz="19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!</a:t>
            </a:r>
            <a:endParaRPr lang="fr-FR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myasthenie.fr/img/te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6412" r="2017" b="10170"/>
          <a:stretch/>
        </p:blipFill>
        <p:spPr bwMode="auto">
          <a:xfrm>
            <a:off x="6289675" y="2593975"/>
            <a:ext cx="4362450" cy="24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09" y="1105828"/>
            <a:ext cx="990758" cy="9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3748108" y="1447798"/>
            <a:ext cx="5776892" cy="4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www.forum-thyroide.net</a:t>
            </a:r>
          </a:p>
        </p:txBody>
      </p:sp>
      <p:pic>
        <p:nvPicPr>
          <p:cNvPr id="7" name="Picture 8" descr="Afficher l'image en taille ré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97" y="2228563"/>
            <a:ext cx="945475" cy="9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hrdp.qc.ca/webconcepteurcontent63/000023260000/upload/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09" y="3514889"/>
            <a:ext cx="945474" cy="9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prconversations.com/wp-content/uploads/2011/08/twitter_icon4-294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10" y="4770963"/>
            <a:ext cx="945474" cy="94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/>
        </p:nvSpPr>
        <p:spPr bwMode="auto">
          <a:xfrm>
            <a:off x="3747465" y="2634746"/>
            <a:ext cx="5646809" cy="4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www.youtube.com/vivresansthyroide</a:t>
            </a:r>
          </a:p>
        </p:txBody>
      </p:sp>
      <p:sp>
        <p:nvSpPr>
          <p:cNvPr id="12" name="Rechteck 10"/>
          <p:cNvSpPr>
            <a:spLocks noChangeArrowheads="1"/>
          </p:cNvSpPr>
          <p:nvPr/>
        </p:nvSpPr>
        <p:spPr bwMode="auto">
          <a:xfrm>
            <a:off x="3747465" y="3828986"/>
            <a:ext cx="5646809" cy="7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Page „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Association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Vivre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sans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Thyroide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Groupe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„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Vivre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sans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Thyroide</a:t>
            </a: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3732336" y="5145310"/>
            <a:ext cx="2590667" cy="4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@</a:t>
            </a:r>
            <a:r>
              <a:rPr lang="de-DE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ForumThyroide</a:t>
            </a:r>
            <a:endParaRPr lang="fr-FR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925" y="1857375"/>
            <a:ext cx="11314113" cy="2938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2060"/>
                </a:solidFill>
                <a:latin typeface="Century Gothic" pitchFamily="34" charset="0"/>
              </a:rPr>
              <a:t>Forum de discussion, </a:t>
            </a:r>
            <a:r>
              <a:rPr lang="fr-FR" sz="2400" dirty="0">
                <a:solidFill>
                  <a:srgbClr val="002060"/>
                </a:solidFill>
                <a:latin typeface="Century Gothic" pitchFamily="34" charset="0"/>
              </a:rPr>
              <a:t>créé en 2000, libre et gratuit </a:t>
            </a:r>
          </a:p>
          <a:p>
            <a:pPr marL="177800" indent="-177800"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Animé et modéré par des patients, tous bénévoles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Plus de 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</a:rPr>
              <a:t>23.000 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utilisateurs enregistrés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002060"/>
                </a:solidFill>
                <a:latin typeface="Century Gothic" pitchFamily="34" charset="0"/>
              </a:rPr>
              <a:t>4000-5000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 visiteurs par jour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Environ</a:t>
            </a:r>
            <a:r>
              <a:rPr lang="fr-FR" b="1" dirty="0">
                <a:solidFill>
                  <a:srgbClr val="002060"/>
                </a:solidFill>
                <a:latin typeface="Century Gothic" pitchFamily="34" charset="0"/>
              </a:rPr>
              <a:t> 100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 messages par jour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Foire aux Questions, </a:t>
            </a:r>
            <a:r>
              <a:rPr lang="fr-FR" dirty="0" smtClean="0">
                <a:solidFill>
                  <a:srgbClr val="002060"/>
                </a:solidFill>
                <a:latin typeface="Century Gothic" pitchFamily="34" charset="0"/>
              </a:rPr>
              <a:t>Glossaire, fonction « Recherche »</a:t>
            </a:r>
            <a:endParaRPr lang="fr-FR" dirty="0">
              <a:solidFill>
                <a:srgbClr val="002060"/>
              </a:solidFill>
              <a:latin typeface="Century Gothic" pitchFamily="34" charset="0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Présence sur Facebook  (page avec 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</a:rPr>
              <a:t>13.000</a:t>
            </a:r>
            <a:r>
              <a:rPr lang="fr-FR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abonnés, groupe avec plus de 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</a:rPr>
              <a:t>9.000 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membres), Twitter (</a:t>
            </a:r>
            <a:r>
              <a:rPr lang="fr-FR" b="1" dirty="0">
                <a:solidFill>
                  <a:srgbClr val="002060"/>
                </a:solidFill>
                <a:latin typeface="Century Gothic" pitchFamily="34" charset="0"/>
              </a:rPr>
              <a:t>1.300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 abonnés), Youtube (vidéos éducatives avec près de </a:t>
            </a:r>
            <a:r>
              <a:rPr lang="fr-FR" b="1" dirty="0" smtClean="0">
                <a:solidFill>
                  <a:srgbClr val="002060"/>
                </a:solidFill>
                <a:latin typeface="Century Gothic" pitchFamily="34" charset="0"/>
              </a:rPr>
              <a:t>440.000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</a:rPr>
              <a:t> vues)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1796256" y="5197475"/>
            <a:ext cx="923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Ecoute, échange d’expérience, soutien moral.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Informations fiables et compréhensibles, « traduction » du jargon médical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766763" y="5328592"/>
            <a:ext cx="60007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8908" y="1857375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28292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83" y="1528171"/>
            <a:ext cx="11649075" cy="459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400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Association loi 1901</a:t>
            </a:r>
            <a:endParaRPr lang="fr-FR" sz="2400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Créée en 2007, reconnue d’intérêt général, financée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uniquement par les cotisations des adhérents </a:t>
            </a:r>
          </a:p>
          <a:p>
            <a:pPr marL="177800" indent="-177800" eaLnBrk="1" fontAlgn="auto" hangingPunct="1">
              <a:spcBef>
                <a:spcPts val="12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Rencontres, conférences grand-public, antennes régionales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Echanges et coopération avec médecins et institutions  </a:t>
            </a:r>
          </a:p>
          <a:p>
            <a:pPr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   (SFE, GRT, réseau TUTHYREF, </a:t>
            </a:r>
            <a:r>
              <a:rPr lang="fr-FR" dirty="0" err="1">
                <a:solidFill>
                  <a:srgbClr val="002060"/>
                </a:solidFill>
                <a:latin typeface="Century Gothic" pitchFamily="34" charset="0"/>
                <a:cs typeface="+mn-cs"/>
              </a:rPr>
              <a:t>INCa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, Ligue, HAS …)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Coopération nationale et internationale avec d’autres associations </a:t>
            </a:r>
            <a:r>
              <a:rPr lang="fr-FR" dirty="0" smtClean="0">
                <a:solidFill>
                  <a:srgbClr val="002060"/>
                </a:solidFill>
                <a:latin typeface="Century Gothic" pitchFamily="34" charset="0"/>
                <a:cs typeface="+mn-cs"/>
              </a:rPr>
              <a:t>et réseaux :  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Alliance Maladies Rares,  </a:t>
            </a:r>
            <a:r>
              <a:rPr lang="fr-FR" dirty="0" err="1">
                <a:solidFill>
                  <a:srgbClr val="002060"/>
                </a:solidFill>
                <a:latin typeface="Century Gothic" pitchFamily="34" charset="0"/>
                <a:cs typeface="+mn-cs"/>
              </a:rPr>
              <a:t>Firendo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, Thyroid Federation International, Thyroid Cancer Alliance, ECPC, </a:t>
            </a:r>
            <a:r>
              <a:rPr lang="fr-FR" dirty="0" err="1">
                <a:solidFill>
                  <a:srgbClr val="002060"/>
                </a:solidFill>
                <a:latin typeface="Century Gothic" pitchFamily="34" charset="0"/>
                <a:cs typeface="+mn-cs"/>
              </a:rPr>
              <a:t>Endo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-ERN, </a:t>
            </a:r>
            <a:r>
              <a:rPr lang="fr-FR" dirty="0" err="1">
                <a:solidFill>
                  <a:srgbClr val="002060"/>
                </a:solidFill>
                <a:latin typeface="Century Gothic" pitchFamily="34" charset="0"/>
                <a:cs typeface="+mn-cs"/>
              </a:rPr>
              <a:t>Eurordis</a:t>
            </a: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 …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Défense des intérêts des patients (crise du Levothyrox…)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rgbClr val="002060"/>
              </a:solidFill>
              <a:latin typeface="Century Gothic" pitchFamily="34" charset="0"/>
              <a:cs typeface="+mn-cs"/>
            </a:endParaRPr>
          </a:p>
          <a:p>
            <a:pPr marL="98742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Meilleure connaissance de la maladie </a:t>
            </a:r>
          </a:p>
          <a:p>
            <a:pPr marL="98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Amélioration des relations entre les malades et le monde médical </a:t>
            </a:r>
          </a:p>
          <a:p>
            <a:pPr marL="987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Century Gothic" pitchFamily="34" charset="0"/>
                <a:cs typeface="+mn-cs"/>
              </a:rPr>
              <a:t>Défense des intérêts et des droits des  patients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28866" y="5430703"/>
            <a:ext cx="5984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1996188"/>
            <a:ext cx="27368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7238" y="2188487"/>
            <a:ext cx="75914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Notre objectif principal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Permettre au patient de devenir un « </a:t>
            </a:r>
            <a:r>
              <a:rPr lang="fr-FR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patient éclairé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 »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il est bien </a:t>
            </a:r>
            <a:r>
              <a:rPr lang="fr-FR" altLang="en-US" sz="2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informé</a:t>
            </a:r>
          </a:p>
          <a:p>
            <a:pPr>
              <a:spcBef>
                <a:spcPct val="0"/>
              </a:spcBef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il peut </a:t>
            </a:r>
            <a:r>
              <a:rPr lang="fr-FR" altLang="en-US" sz="2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comprendre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sa maladie et son traitement</a:t>
            </a:r>
          </a:p>
          <a:p>
            <a:pPr>
              <a:spcBef>
                <a:spcPct val="0"/>
              </a:spcBef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il peut </a:t>
            </a:r>
            <a:r>
              <a:rPr lang="fr-FR" altLang="en-US" sz="20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participer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aux décisions qui le concernent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véritable "</a:t>
            </a:r>
            <a:r>
              <a:rPr lang="fr-FR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médecine participative</a:t>
            </a: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"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et </a:t>
            </a:r>
            <a:r>
              <a:rPr lang="fr-FR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bonne adhésion au traitement</a:t>
            </a:r>
            <a:endParaRPr lang="fr-FR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845384" y="4809156"/>
            <a:ext cx="5984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2306638"/>
            <a:ext cx="2763837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32936" t="25461" r="36376" b="19813"/>
          <a:stretch/>
        </p:blipFill>
        <p:spPr bwMode="auto">
          <a:xfrm>
            <a:off x="7454685" y="1474060"/>
            <a:ext cx="3912743" cy="50600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307760" y="1490905"/>
            <a:ext cx="71469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Etude « Qualité de vie après thyroïdectomie »</a:t>
            </a:r>
          </a:p>
          <a:p>
            <a:pPr eaLnBrk="1" hangingPunct="1"/>
            <a:endParaRPr lang="fr-FR" alt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Questionnaire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en ligne du 15 mars au 15 avril 2015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1329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répondants, dont 1142 en France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90% de femmes. Age moyen 45 ans (de 18 à 84 ans)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Cancer 42%, autres pathologies 58%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Questionnaire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de Qualité de Vie 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avec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un volet général (MOS SF-36) et une partie spécifique aux pathologies thyroïdiennes développée par VST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Comparaison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des scores avec ceux de la population de référence, puis comparaison des scores des différents groupes (cancer/autres pathologies) entre 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eux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en-US" sz="1900" smtClean="0">
                <a:solidFill>
                  <a:srgbClr val="002060"/>
                </a:solidFill>
                <a:latin typeface="Century Gothic" panose="020B0502020202020204" pitchFamily="34" charset="0"/>
              </a:rPr>
              <a:t>Résultats présentés </a:t>
            </a:r>
            <a:r>
              <a:rPr lang="fr-FR" alt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au congrès SFE en octobre 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2015 (poster</a:t>
            </a:r>
            <a:r>
              <a:rPr lang="fr-FR" altLang="en-US" sz="1900" smtClean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fr-FR" altLang="en-US" sz="1900" smtClean="0">
                <a:solidFill>
                  <a:srgbClr val="002060"/>
                </a:solidFill>
                <a:latin typeface="Century Gothic" panose="020B0502020202020204" pitchFamily="34" charset="0"/>
              </a:rPr>
              <a:t>et </a:t>
            </a:r>
            <a:r>
              <a:rPr lang="fr-FR" altLang="en-US" sz="19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aux journées thyroïde de Sète en mai 2016</a:t>
            </a:r>
            <a:endParaRPr lang="fr-FR" altLang="en-US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813916" y="1870328"/>
            <a:ext cx="104981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Objectifs :</a:t>
            </a:r>
          </a:p>
          <a:p>
            <a:pPr eaLnBrk="1" hangingPunct="1"/>
            <a:r>
              <a:rPr lang="fr-FR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 – Mesurer la qualité de vie des personnes opérées de la thyroïde</a:t>
            </a:r>
          </a:p>
          <a:p>
            <a:pPr eaLnBrk="1" hangingPunct="1"/>
            <a:r>
              <a:rPr lang="fr-FR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– Comparer ces mesures entre cancer et pathologie non cancéreuse</a:t>
            </a:r>
          </a:p>
          <a:p>
            <a:pPr eaLnBrk="1" hangingPunct="1"/>
            <a:r>
              <a:rPr lang="fr-FR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 – Identifier les facteurs influençant la qualité de vie des personnes opérées de la thyroïde</a:t>
            </a:r>
            <a:endParaRPr lang="fr-FR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02" y="4099325"/>
            <a:ext cx="3684412" cy="22524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3916" y="3398630"/>
            <a:ext cx="797098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Matériel et méthodes :</a:t>
            </a:r>
          </a:p>
          <a:p>
            <a:pPr marL="342900" indent="-342900">
              <a:buFontTx/>
              <a:buChar char="-"/>
            </a:pPr>
            <a:r>
              <a:rPr lang="fr-FR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Questionnaire de qualité de vie générique MOS SF-36</a:t>
            </a:r>
          </a:p>
          <a:p>
            <a:pPr marL="342900" indent="-342900">
              <a:buFontTx/>
              <a:buChar char="-"/>
            </a:pPr>
            <a:r>
              <a:rPr lang="fr-FR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Volet spécifique « Thyroïde » élaboré </a:t>
            </a:r>
            <a:r>
              <a:rPr lang="fr-FR" alt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 VST : combine les questions avec des réponses structurées en catégories et  réponses ouvertes 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Parcours thérapeutique</a:t>
            </a:r>
          </a:p>
          <a:p>
            <a:pPr marL="800100" lvl="1" indent="-342900"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Traitement de substitution</a:t>
            </a:r>
          </a:p>
          <a:p>
            <a:pPr marL="800100" lvl="1" indent="-342900"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Informations reçues</a:t>
            </a:r>
          </a:p>
          <a:p>
            <a:pPr marL="800100" lvl="1" indent="-342900"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Relations avec les soignants</a:t>
            </a:r>
          </a:p>
          <a:p>
            <a:pPr marL="800100" lvl="1" indent="-342900"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Soutien de l’entourage</a:t>
            </a:r>
          </a:p>
          <a:p>
            <a:pPr marL="800100" lvl="1" indent="-342900">
              <a:buFontTx/>
              <a:buChar char="-"/>
            </a:pPr>
            <a:r>
              <a:rPr lang="fr-FR" alt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Effets secondaires</a:t>
            </a:r>
            <a:endParaRPr lang="fr-FR" alt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7" name="ZoneTexte 1"/>
          <p:cNvSpPr txBox="1"/>
          <p:nvPr/>
        </p:nvSpPr>
        <p:spPr>
          <a:xfrm>
            <a:off x="935037" y="1405732"/>
            <a:ext cx="8289349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Score moyen de qualité de vie des patients opérés : </a:t>
            </a:r>
            <a:r>
              <a:rPr lang="fr-FR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59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(10 points en-dessous de celui de la population de référence) </a:t>
            </a:r>
            <a:endParaRPr lang="fr-FR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Sont affectés 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le bien-être émotionnel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le fonctionnement social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la vitalité.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7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Influencent la qualité de vie 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Vécu du traitement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Soutien de l’entourage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Informations satisfaisantes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Prise de poids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7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N’influencent pas </a:t>
            </a:r>
            <a:r>
              <a:rPr lang="fr-FR" sz="1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Diagnostic « cancer » ou pathologie non cancéreuse</a:t>
            </a:r>
            <a:endParaRPr lang="fr-FR" sz="17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Nombre d’opérations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Type de cancer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Irathérapie ou non</a:t>
            </a:r>
            <a:endParaRPr lang="fr-FR" sz="17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Annonce d’un « bon » </a:t>
            </a:r>
            <a:r>
              <a:rPr lang="fr-FR" sz="17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cancer</a:t>
            </a:r>
            <a:endParaRPr lang="fr-FR" sz="17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2134185"/>
            <a:ext cx="4441825" cy="34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3314" name="Picture 2" descr="https://media-temporary.preziusercontent.com/frames-public/0/d/8/a/5/18202b24860ac5afe38722f7e021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4509" r="10636" b="4556"/>
          <a:stretch/>
        </p:blipFill>
        <p:spPr bwMode="auto">
          <a:xfrm>
            <a:off x="459082" y="1951969"/>
            <a:ext cx="5097657" cy="37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edia-temporary.preziusercontent.com/frames-public/c/1/a/e/e/6f2a05e4ea7abfc3880d7442f7c1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2379" b="10714"/>
          <a:stretch/>
        </p:blipFill>
        <p:spPr bwMode="auto">
          <a:xfrm>
            <a:off x="5727561" y="1951969"/>
            <a:ext cx="6203711" cy="38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01625"/>
            <a:ext cx="858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ZoneTexte 4"/>
          <p:cNvSpPr>
            <a:spLocks noGrp="1" noChangeArrowheads="1"/>
          </p:cNvSpPr>
          <p:nvPr>
            <p:ph type="title"/>
          </p:nvPr>
        </p:nvSpPr>
        <p:spPr>
          <a:xfrm>
            <a:off x="2495550" y="246063"/>
            <a:ext cx="8642350" cy="10477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Vivre sans Thyroïde</a:t>
            </a:r>
            <a:br>
              <a:rPr lang="fr-FR" altLang="fr-FR" sz="4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fr-FR" altLang="fr-FR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 </a:t>
            </a:r>
            <a:r>
              <a:rPr lang="fr-FR" altLang="fr-FR" sz="20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… ou avec une thyroïde en mauvais état</a:t>
            </a:r>
            <a:r>
              <a:rPr lang="fr-FR" altLang="fr-FR" sz="1400" b="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4098" name="Picture 2" descr="https://media-temporary.preziusercontent.com/frames-public/8/9/1/a/5/b87fc114f76b99a1f8811770a121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0" y="1771278"/>
            <a:ext cx="6828029" cy="43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-temporary.preziusercontent.com/frames-public/0/4/c/3/3/1c5ab0c4dc2a33cf700d444cf0c1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9180" r="11690" b="24199"/>
          <a:stretch/>
        </p:blipFill>
        <p:spPr bwMode="auto">
          <a:xfrm>
            <a:off x="7324522" y="1932177"/>
            <a:ext cx="3886673" cy="21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1181</Words>
  <Application>Microsoft Office PowerPoint</Application>
  <PresentationFormat>Grand écran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Thème Office</vt:lpstr>
      <vt:lpstr>       Vivre sans Thyroïde                                                                … ou avec une thyroïde en mauvais état    Site d’information et d’échange et association  « par et pour les patients  »   SFORL 2023 : Table ronde « Cancer de la thyroïde :  préservation, désescalade et qualité de vie »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Vivre sans Thyroïde                                            … ou avec une thyroïde en mauvais état 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Vivre sans Thyroïde                                                                … ou avec une thyroïde en mauvais état    Site d’information et d’échange et association  « par et pour les patients  »   SFORL 2023 : Cancer de la thyroïde : préservation, désescalade  et qualité de vie</dc:title>
  <dc:creator>Beate Bartes</dc:creator>
  <cp:lastModifiedBy>Beate Bartes</cp:lastModifiedBy>
  <cp:revision>17</cp:revision>
  <dcterms:created xsi:type="dcterms:W3CDTF">2023-10-01T16:53:27Z</dcterms:created>
  <dcterms:modified xsi:type="dcterms:W3CDTF">2023-10-01T19:18:47Z</dcterms:modified>
</cp:coreProperties>
</file>